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tamaran" panose="020B0604020202020204" charset="0"/>
      <p:regular r:id="rId27"/>
      <p:bold r:id="rId28"/>
    </p:embeddedFont>
    <p:embeddedFont>
      <p:font typeface="Catamaran Light" panose="020B0604020202020204" charset="0"/>
      <p:regular r:id="rId29"/>
      <p:bold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Livvic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5D604-91A3-47A5-8C35-3B205857FE62}" v="20" dt="2022-05-13T04:04:07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b Cui" userId="ea84b3ee0ba1d725" providerId="LiveId" clId="{1CC5D604-91A3-47A5-8C35-3B205857FE62}"/>
    <pc:docChg chg="undo custSel modSld">
      <pc:chgData name="Jeb Cui" userId="ea84b3ee0ba1d725" providerId="LiveId" clId="{1CC5D604-91A3-47A5-8C35-3B205857FE62}" dt="2022-05-13T04:36:56.096" v="25" actId="1076"/>
      <pc:docMkLst>
        <pc:docMk/>
      </pc:docMkLst>
      <pc:sldChg chg="modSp mod">
        <pc:chgData name="Jeb Cui" userId="ea84b3ee0ba1d725" providerId="LiveId" clId="{1CC5D604-91A3-47A5-8C35-3B205857FE62}" dt="2022-05-13T04:36:56.096" v="25" actId="1076"/>
        <pc:sldMkLst>
          <pc:docMk/>
          <pc:sldMk cId="0" sldId="257"/>
        </pc:sldMkLst>
        <pc:spChg chg="mod">
          <ac:chgData name="Jeb Cui" userId="ea84b3ee0ba1d725" providerId="LiveId" clId="{1CC5D604-91A3-47A5-8C35-3B205857FE62}" dt="2022-05-13T04:36:56.096" v="25" actId="1076"/>
          <ac:spMkLst>
            <pc:docMk/>
            <pc:sldMk cId="0" sldId="257"/>
            <ac:spMk id="140" creationId="{00000000-0000-0000-0000-000000000000}"/>
          </ac:spMkLst>
        </pc:spChg>
      </pc:sldChg>
      <pc:sldChg chg="addSp delSp modSp mod delAnim modAnim">
        <pc:chgData name="Jeb Cui" userId="ea84b3ee0ba1d725" providerId="LiveId" clId="{1CC5D604-91A3-47A5-8C35-3B205857FE62}" dt="2022-05-13T04:00:51.578" v="5" actId="14100"/>
        <pc:sldMkLst>
          <pc:docMk/>
          <pc:sldMk cId="0" sldId="262"/>
        </pc:sldMkLst>
        <pc:picChg chg="add mod">
          <ac:chgData name="Jeb Cui" userId="ea84b3ee0ba1d725" providerId="LiveId" clId="{1CC5D604-91A3-47A5-8C35-3B205857FE62}" dt="2022-05-13T04:00:51.578" v="5" actId="14100"/>
          <ac:picMkLst>
            <pc:docMk/>
            <pc:sldMk cId="0" sldId="262"/>
            <ac:picMk id="2" creationId="{5AB1B5D9-6387-5F7A-83B7-6D7C8A284E2C}"/>
          </ac:picMkLst>
        </pc:picChg>
        <pc:picChg chg="del">
          <ac:chgData name="Jeb Cui" userId="ea84b3ee0ba1d725" providerId="LiveId" clId="{1CC5D604-91A3-47A5-8C35-3B205857FE62}" dt="2022-05-13T04:00:34.260" v="0" actId="478"/>
          <ac:picMkLst>
            <pc:docMk/>
            <pc:sldMk cId="0" sldId="262"/>
            <ac:picMk id="190" creationId="{00000000-0000-0000-0000-000000000000}"/>
          </ac:picMkLst>
        </pc:picChg>
      </pc:sldChg>
      <pc:sldChg chg="addSp delSp modSp mod delAnim modAnim">
        <pc:chgData name="Jeb Cui" userId="ea84b3ee0ba1d725" providerId="LiveId" clId="{1CC5D604-91A3-47A5-8C35-3B205857FE62}" dt="2022-05-13T04:01:43.560" v="9" actId="14100"/>
        <pc:sldMkLst>
          <pc:docMk/>
          <pc:sldMk cId="0" sldId="263"/>
        </pc:sldMkLst>
        <pc:picChg chg="add mod">
          <ac:chgData name="Jeb Cui" userId="ea84b3ee0ba1d725" providerId="LiveId" clId="{1CC5D604-91A3-47A5-8C35-3B205857FE62}" dt="2022-05-13T04:01:43.560" v="9" actId="14100"/>
          <ac:picMkLst>
            <pc:docMk/>
            <pc:sldMk cId="0" sldId="263"/>
            <ac:picMk id="2" creationId="{7A230DEB-374B-1945-1281-CC577EC971D0}"/>
          </ac:picMkLst>
        </pc:picChg>
        <pc:picChg chg="del">
          <ac:chgData name="Jeb Cui" userId="ea84b3ee0ba1d725" providerId="LiveId" clId="{1CC5D604-91A3-47A5-8C35-3B205857FE62}" dt="2022-05-13T04:01:35.380" v="6" actId="478"/>
          <ac:picMkLst>
            <pc:docMk/>
            <pc:sldMk cId="0" sldId="263"/>
            <ac:picMk id="197" creationId="{00000000-0000-0000-0000-000000000000}"/>
          </ac:picMkLst>
        </pc:picChg>
      </pc:sldChg>
      <pc:sldChg chg="addSp delSp modSp mod delAnim modAnim">
        <pc:chgData name="Jeb Cui" userId="ea84b3ee0ba1d725" providerId="LiveId" clId="{1CC5D604-91A3-47A5-8C35-3B205857FE62}" dt="2022-05-13T04:02:46.764" v="16" actId="14100"/>
        <pc:sldMkLst>
          <pc:docMk/>
          <pc:sldMk cId="0" sldId="273"/>
        </pc:sldMkLst>
        <pc:picChg chg="add mod">
          <ac:chgData name="Jeb Cui" userId="ea84b3ee0ba1d725" providerId="LiveId" clId="{1CC5D604-91A3-47A5-8C35-3B205857FE62}" dt="2022-05-13T04:02:46.764" v="16" actId="14100"/>
          <ac:picMkLst>
            <pc:docMk/>
            <pc:sldMk cId="0" sldId="273"/>
            <ac:picMk id="2" creationId="{3B31F2AC-B87A-C01F-42DA-363799C509BA}"/>
          </ac:picMkLst>
        </pc:picChg>
        <pc:picChg chg="del">
          <ac:chgData name="Jeb Cui" userId="ea84b3ee0ba1d725" providerId="LiveId" clId="{1CC5D604-91A3-47A5-8C35-3B205857FE62}" dt="2022-05-13T04:02:34.013" v="10" actId="478"/>
          <ac:picMkLst>
            <pc:docMk/>
            <pc:sldMk cId="0" sldId="273"/>
            <ac:picMk id="276" creationId="{00000000-0000-0000-0000-000000000000}"/>
          </ac:picMkLst>
        </pc:picChg>
      </pc:sldChg>
      <pc:sldChg chg="addSp delSp modSp mod delAnim modAnim">
        <pc:chgData name="Jeb Cui" userId="ea84b3ee0ba1d725" providerId="LiveId" clId="{1CC5D604-91A3-47A5-8C35-3B205857FE62}" dt="2022-05-13T04:02:57.429" v="19" actId="14100"/>
        <pc:sldMkLst>
          <pc:docMk/>
          <pc:sldMk cId="0" sldId="274"/>
        </pc:sldMkLst>
        <pc:picChg chg="add mod">
          <ac:chgData name="Jeb Cui" userId="ea84b3ee0ba1d725" providerId="LiveId" clId="{1CC5D604-91A3-47A5-8C35-3B205857FE62}" dt="2022-05-13T04:02:57.429" v="19" actId="14100"/>
          <ac:picMkLst>
            <pc:docMk/>
            <pc:sldMk cId="0" sldId="274"/>
            <ac:picMk id="2" creationId="{E0C0C420-2BB9-C23F-151C-E7A0CD2D4E36}"/>
          </ac:picMkLst>
        </pc:picChg>
        <pc:picChg chg="del">
          <ac:chgData name="Jeb Cui" userId="ea84b3ee0ba1d725" providerId="LiveId" clId="{1CC5D604-91A3-47A5-8C35-3B205857FE62}" dt="2022-05-13T04:02:35.242" v="11" actId="478"/>
          <ac:picMkLst>
            <pc:docMk/>
            <pc:sldMk cId="0" sldId="274"/>
            <ac:picMk id="283" creationId="{00000000-0000-0000-0000-000000000000}"/>
          </ac:picMkLst>
        </pc:picChg>
      </pc:sldChg>
      <pc:sldChg chg="addSp delSp modSp mod delAnim modAnim">
        <pc:chgData name="Jeb Cui" userId="ea84b3ee0ba1d725" providerId="LiveId" clId="{1CC5D604-91A3-47A5-8C35-3B205857FE62}" dt="2022-05-13T04:03:08.686" v="22" actId="14100"/>
        <pc:sldMkLst>
          <pc:docMk/>
          <pc:sldMk cId="0" sldId="275"/>
        </pc:sldMkLst>
        <pc:picChg chg="add mod">
          <ac:chgData name="Jeb Cui" userId="ea84b3ee0ba1d725" providerId="LiveId" clId="{1CC5D604-91A3-47A5-8C35-3B205857FE62}" dt="2022-05-13T04:03:08.686" v="22" actId="14100"/>
          <ac:picMkLst>
            <pc:docMk/>
            <pc:sldMk cId="0" sldId="275"/>
            <ac:picMk id="2" creationId="{54FC1A67-8647-0AF7-2794-9F25496FD5E5}"/>
          </ac:picMkLst>
        </pc:picChg>
        <pc:picChg chg="del">
          <ac:chgData name="Jeb Cui" userId="ea84b3ee0ba1d725" providerId="LiveId" clId="{1CC5D604-91A3-47A5-8C35-3B205857FE62}" dt="2022-05-13T04:02:36.299" v="12" actId="478"/>
          <ac:picMkLst>
            <pc:docMk/>
            <pc:sldMk cId="0" sldId="275"/>
            <ac:picMk id="29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37f3333ad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37f3333ad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c345cfe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c345cfe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97ada485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97ada485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91b1628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91b1628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97ada48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97ada48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97ada485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97ada485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37f3333ad_2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37f3333ad_2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97ada48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97ada48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e37cd7e0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e37cd7e0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video/demo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97ada485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97ada485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97ada485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97ada485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37f3333ad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37f3333ad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97ada485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97ada485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e37cd7e0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e37cd7e0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8e4136d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8e4136d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functionality on heroku due to limitations of the hosting service.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97ada485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97ada485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97ada485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97ada485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37f3333ad_2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37f3333ad_2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97ada485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97ada485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e37cd7e0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e37cd7e0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 to physical vicon motion capture system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97ada485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97ada485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Show video/demo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97ada485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97ada485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97ada485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97ada485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37f3333ad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37f3333ad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150" y="-1033750"/>
            <a:ext cx="9864176" cy="739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 rot="5400000">
            <a:off x="962070" y="-396150"/>
            <a:ext cx="2314800" cy="36210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14975" y="1918675"/>
            <a:ext cx="3565200" cy="4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Jeb Cui (Computer Systems Lab ’22)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ctrTitle"/>
          </p:nvPr>
        </p:nvSpPr>
        <p:spPr>
          <a:xfrm>
            <a:off x="414973" y="830945"/>
            <a:ext cx="3642600" cy="12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Motion Capture Analysis of Diabolo Juggling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32" name="Google Shape;132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Prediction Algorithm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Diabolo Skill Analysis by Rodriguez Ladron de Guevara et al.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sz="1800"/>
              <a:t>Pitch is calculated based on stick’s offset angle and angular velocity</a:t>
            </a: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4422049" y="3573376"/>
            <a:ext cx="208800" cy="3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4584559" y="2934115"/>
            <a:ext cx="1920600" cy="1680900"/>
          </a:xfrm>
          <a:prstGeom prst="chord">
            <a:avLst>
              <a:gd name="adj1" fmla="val 5400000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/>
          <p:nvPr/>
        </p:nvSpPr>
        <p:spPr>
          <a:xfrm rot="10800000">
            <a:off x="2602430" y="2934284"/>
            <a:ext cx="1920600" cy="1680900"/>
          </a:xfrm>
          <a:prstGeom prst="chord">
            <a:avLst>
              <a:gd name="adj1" fmla="val 5400000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2855009" y="2732875"/>
            <a:ext cx="958200" cy="2144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 flipH="1">
            <a:off x="5316533" y="2732875"/>
            <a:ext cx="958200" cy="2144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3"/>
          <p:cNvCxnSpPr/>
          <p:nvPr/>
        </p:nvCxnSpPr>
        <p:spPr>
          <a:xfrm rot="10800000" flipH="1">
            <a:off x="2359200" y="3750804"/>
            <a:ext cx="4425600" cy="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Prediction Algorithm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761" y="1163075"/>
            <a:ext cx="3796475" cy="355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0" y="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Prediction Algorithm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27161"/>
          <a:stretch/>
        </p:blipFill>
        <p:spPr>
          <a:xfrm>
            <a:off x="886400" y="534950"/>
            <a:ext cx="6747804" cy="46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0" y="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Prediction Algorithm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l="7167" t="71928" r="38985" b="23506"/>
          <a:stretch/>
        </p:blipFill>
        <p:spPr>
          <a:xfrm>
            <a:off x="969438" y="2285400"/>
            <a:ext cx="7205126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0" y="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Prediction Algorithm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t="76035"/>
          <a:stretch/>
        </p:blipFill>
        <p:spPr>
          <a:xfrm>
            <a:off x="0" y="1544416"/>
            <a:ext cx="9144001" cy="205467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Residual-Physics Learning Neural Network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analytical model deviates from real life</a:t>
            </a:r>
            <a:endParaRPr sz="1800"/>
          </a:p>
          <a:p>
            <a:pPr marL="457200" lvl="0" indent="-342900" algn="l" rtl="0">
              <a:lnSpc>
                <a:spcPct val="3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Residual-Physics Learning Neural Network (R-PLNN) predicts the differences</a:t>
            </a:r>
            <a:endParaRPr sz="1800"/>
          </a:p>
          <a:p>
            <a:pPr marL="457200" lvl="0" indent="-342900" algn="l" rtl="0">
              <a:lnSpc>
                <a:spcPct val="3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von Drigalski et al. vs Zeng et al.</a:t>
            </a:r>
            <a:endParaRPr sz="1800"/>
          </a:p>
          <a:p>
            <a:pPr marL="457200" lvl="0" indent="-342900" algn="l" rtl="0">
              <a:lnSpc>
                <a:spcPct val="3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sz="1800"/>
              <a:t>R-PLNN: Keras/Tensorflow and Sequential Model</a:t>
            </a:r>
            <a:endParaRPr sz="1800"/>
          </a:p>
        </p:txBody>
      </p:sp>
      <p:sp>
        <p:nvSpPr>
          <p:cNvPr id="253" name="Google Shape;253;p38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350" y="3051125"/>
            <a:ext cx="3238674" cy="9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38" y="1161537"/>
            <a:ext cx="7521125" cy="28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Flask (Python) backend</a:t>
            </a:r>
            <a:endParaRPr sz="1800"/>
          </a:p>
          <a:p>
            <a:pPr marL="457200" lvl="0" indent="-342900" algn="l" rtl="0">
              <a:lnSpc>
                <a:spcPct val="3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JavaScript heavy frontend</a:t>
            </a:r>
            <a:endParaRPr sz="1800"/>
          </a:p>
          <a:p>
            <a:pPr marL="457200" lvl="0" indent="-342900" algn="l" rtl="0">
              <a:lnSpc>
                <a:spcPct val="3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model and Vicon Data streaming</a:t>
            </a:r>
            <a:endParaRPr sz="1800"/>
          </a:p>
          <a:p>
            <a:pPr marL="457200" lvl="0" indent="-342900" algn="l" rtl="0">
              <a:lnSpc>
                <a:spcPct val="3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sz="1800"/>
              <a:t>Connecting to Gazebo and displaying data</a:t>
            </a:r>
            <a:endParaRPr sz="1800"/>
          </a:p>
        </p:txBody>
      </p:sp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- My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l="16606" t="11940" r="17391"/>
          <a:stretch/>
        </p:blipFill>
        <p:spPr>
          <a:xfrm>
            <a:off x="5263225" y="1247543"/>
            <a:ext cx="3241525" cy="32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Website-Demo">
            <a:hlinkClick r:id="" action="ppaction://media"/>
            <a:extLst>
              <a:ext uri="{FF2B5EF4-FFF2-40B4-BE49-F238E27FC236}">
                <a16:creationId xmlns:a16="http://schemas.microsoft.com/office/drawing/2014/main" id="{3B31F2AC-B87A-C01F-42DA-363799C509B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866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Website-Demo">
            <a:hlinkClick r:id="" action="ppaction://media"/>
            <a:extLst>
              <a:ext uri="{FF2B5EF4-FFF2-40B4-BE49-F238E27FC236}">
                <a16:creationId xmlns:a16="http://schemas.microsoft.com/office/drawing/2014/main" id="{E0C0C420-2BB9-C23F-151C-E7A0CD2D4E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000" end="22866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7"/>
          </p:nvPr>
        </p:nvSpPr>
        <p:spPr>
          <a:xfrm>
            <a:off x="3386150" y="2550188"/>
            <a:ext cx="2090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Vicon, Models, and Flask</a:t>
            </a:r>
            <a:endParaRPr sz="1400"/>
          </a:p>
        </p:txBody>
      </p:sp>
      <p:sp>
        <p:nvSpPr>
          <p:cNvPr id="139" name="Google Shape;139;p25"/>
          <p:cNvSpPr txBox="1">
            <a:spLocks noGrp="1"/>
          </p:cNvSpPr>
          <p:nvPr>
            <p:ph type="ctrTitle" idx="6"/>
          </p:nvPr>
        </p:nvSpPr>
        <p:spPr>
          <a:xfrm>
            <a:off x="3386149" y="21360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METHODS</a:t>
            </a:r>
            <a:endParaRPr sz="2000"/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 idx="8"/>
          </p:nvPr>
        </p:nvSpPr>
        <p:spPr>
          <a:xfrm>
            <a:off x="2023007" y="38752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386152" y="5213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BACKGROUND</a:t>
            </a:r>
            <a:endParaRPr sz="2000"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3386150" y="9364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CS world of diabolos</a:t>
            </a:r>
            <a:endParaRPr sz="1400"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5"/>
          </p:nvPr>
        </p:nvSpPr>
        <p:spPr>
          <a:xfrm>
            <a:off x="2023007" y="22646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ctrTitle" idx="13"/>
          </p:nvPr>
        </p:nvSpPr>
        <p:spPr>
          <a:xfrm>
            <a:off x="3386149" y="374984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RESULTS</a:t>
            </a:r>
            <a:endParaRPr sz="2000"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4"/>
          </p:nvPr>
        </p:nvSpPr>
        <p:spPr>
          <a:xfrm>
            <a:off x="3386147" y="42265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Comparing the models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Website-Demo">
            <a:hlinkClick r:id="" action="ppaction://media"/>
            <a:extLst>
              <a:ext uri="{FF2B5EF4-FFF2-40B4-BE49-F238E27FC236}">
                <a16:creationId xmlns:a16="http://schemas.microsoft.com/office/drawing/2014/main" id="{54FC1A67-8647-0AF7-2794-9F25496FD5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96" name="Google Shape;296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Various site functionalities</a:t>
            </a:r>
            <a:endParaRPr sz="14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Improved predictor ability</a:t>
            </a:r>
            <a:endParaRPr sz="1400"/>
          </a:p>
          <a:p>
            <a:pPr marL="914400" lvl="1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R-PLNN: MSE of </a:t>
            </a:r>
            <a:r>
              <a:rPr lang="en" sz="1400" b="1">
                <a:latin typeface="Catamaran"/>
                <a:ea typeface="Catamaran"/>
                <a:cs typeface="Catamaran"/>
                <a:sym typeface="Catamaran"/>
              </a:rPr>
              <a:t>0.132m</a:t>
            </a:r>
            <a:r>
              <a:rPr lang="en" sz="1400" b="1" baseline="30000">
                <a:latin typeface="Catamaran"/>
                <a:ea typeface="Catamaran"/>
                <a:cs typeface="Catamaran"/>
                <a:sym typeface="Catamaran"/>
              </a:rPr>
              <a:t>2</a:t>
            </a:r>
            <a:r>
              <a:rPr lang="en" sz="1400"/>
              <a:t> when predicting the differences</a:t>
            </a:r>
            <a:endParaRPr sz="1400"/>
          </a:p>
          <a:p>
            <a:pPr marL="914400" lvl="1" indent="-31750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 sz="1400"/>
              <a:t>Analytical + R-PLNN: MSE of </a:t>
            </a:r>
            <a:r>
              <a:rPr lang="en" sz="1400" b="1">
                <a:latin typeface="Catamaran"/>
                <a:ea typeface="Catamaran"/>
                <a:cs typeface="Catamaran"/>
                <a:sym typeface="Catamaran"/>
              </a:rPr>
              <a:t>0.188m</a:t>
            </a:r>
            <a:r>
              <a:rPr lang="en" sz="1400" b="1" baseline="30000">
                <a:latin typeface="Catamaran"/>
                <a:ea typeface="Catamaran"/>
                <a:cs typeface="Catamaran"/>
                <a:sym typeface="Catamaran"/>
              </a:rPr>
              <a:t>2</a:t>
            </a:r>
            <a:r>
              <a:rPr lang="en" sz="1400" b="1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400"/>
              <a:t>VS</a:t>
            </a:r>
            <a:r>
              <a:rPr lang="en" sz="1400" b="1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400"/>
              <a:t>Analytical: MSE of </a:t>
            </a:r>
            <a:r>
              <a:rPr lang="en" sz="1400" b="1">
                <a:latin typeface="Catamaran"/>
                <a:ea typeface="Catamaran"/>
                <a:cs typeface="Catamaran"/>
                <a:sym typeface="Catamaran"/>
              </a:rPr>
              <a:t>0.771m</a:t>
            </a:r>
            <a:r>
              <a:rPr lang="en" sz="1400" b="1" baseline="30000"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1400"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38" y="1656250"/>
            <a:ext cx="7363924" cy="13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/>
          <p:nvPr/>
        </p:nvSpPr>
        <p:spPr>
          <a:xfrm>
            <a:off x="0" y="2337619"/>
            <a:ext cx="9144000" cy="28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5"/>
          <p:cNvSpPr/>
          <p:nvPr/>
        </p:nvSpPr>
        <p:spPr>
          <a:xfrm rot="10800000" flipH="1">
            <a:off x="0" y="2106019"/>
            <a:ext cx="9144000" cy="2316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1588500" y="1329400"/>
            <a:ext cx="5967000" cy="16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 my site at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bit.ly/jebcui-syslab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/>
          <p:nvPr/>
        </p:nvSpPr>
        <p:spPr>
          <a:xfrm rot="5400000">
            <a:off x="3213600" y="-245850"/>
            <a:ext cx="2716800" cy="56352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ctrTitle"/>
          </p:nvPr>
        </p:nvSpPr>
        <p:spPr>
          <a:xfrm>
            <a:off x="1737596" y="1213339"/>
            <a:ext cx="5668800" cy="18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Questions?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Murooka, T., Okada, K., &amp; Inaba, M. (2020, October 25). Diabolo Orientation Stabilization by Learning Predictive Model for Unstable Unknown-Dynamics Juggling Manipulation. </a:t>
            </a: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IEEE/RSJ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International Conference on Intelligent Robots and Systems, Las Vegas, NV, USA (Virtual). http://ras.papercept.net/images/temp/IROS/files/3245.pdf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Rodriguez Ladron de Guevara, M., Daly, A., &amp; Bajaj, S. (2018, February 19). </a:t>
            </a: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Diabolo Skill Analysis – Human-Machine Virtuosity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Cmu.edu. https://courses.ideate.cmu.edu/16-455/s2018/501/diabolo-skill-analysis/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von Drigalski, F., Joshi, D., Murooka, T., Tanaka, K., Hamaya, M., &amp; Ijiri, Y. (2020). An analytical diabolo model for robotic learning and control. </a:t>
            </a: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ArXiv.org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https://doi.org/10.48550/arXiv.2011.09068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Zeng, A., Song, S., Lee, J., Rodriguez, A., &amp; Funkhouser, T. (2020). TossingBot: Learning to Throw Arbitrary Objects with Residual Physics. </a:t>
            </a:r>
            <a:r>
              <a:rPr lang="en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ArXiv.org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https://doi.org/10.48550/arXiv.1903.11239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subTitle" idx="2"/>
          </p:nvPr>
        </p:nvSpPr>
        <p:spPr>
          <a:xfrm>
            <a:off x="1420500" y="3905050"/>
            <a:ext cx="63030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diabolo predictor that estimates the next state based on the current state and the stick positions. Using the forward Euler method with constraints.</a:t>
            </a:r>
            <a:endParaRPr sz="2400"/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3"/>
          </p:nvPr>
        </p:nvSpPr>
        <p:spPr>
          <a:xfrm>
            <a:off x="2277300" y="3259100"/>
            <a:ext cx="4589400" cy="7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von Drigalski et al.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53" name="Google Shape;153;p26"/>
          <p:cNvSpPr/>
          <p:nvPr/>
        </p:nvSpPr>
        <p:spPr>
          <a:xfrm rot="-5400000">
            <a:off x="4458703" y="851139"/>
            <a:ext cx="226500" cy="458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ctrTitle" idx="4"/>
          </p:nvPr>
        </p:nvSpPr>
        <p:spPr>
          <a:xfrm>
            <a:off x="1716300" y="61425"/>
            <a:ext cx="57114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CS world of Diabolos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l="4659" r="2152" b="59404"/>
          <a:stretch/>
        </p:blipFill>
        <p:spPr>
          <a:xfrm>
            <a:off x="2277250" y="679464"/>
            <a:ext cx="4589497" cy="23531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>
            <a:off x="4146800" y="2308775"/>
            <a:ext cx="4738800" cy="1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Diabolo-Manipulation-Net trained using the diabolo’s pitch and yaw, and the robot’s arm height difference and robot’s spin speed. </a:t>
            </a:r>
            <a:endParaRPr sz="2400"/>
          </a:p>
        </p:txBody>
      </p:sp>
      <p:sp>
        <p:nvSpPr>
          <p:cNvPr id="162" name="Google Shape;162;p27"/>
          <p:cNvSpPr txBox="1">
            <a:spLocks noGrp="1"/>
          </p:cNvSpPr>
          <p:nvPr>
            <p:ph type="ctrTitle"/>
          </p:nvPr>
        </p:nvSpPr>
        <p:spPr>
          <a:xfrm>
            <a:off x="4817450" y="1935075"/>
            <a:ext cx="33975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Murooka et al.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525924" y="810000"/>
            <a:ext cx="240600" cy="395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ctrTitle" idx="4"/>
          </p:nvPr>
        </p:nvSpPr>
        <p:spPr>
          <a:xfrm>
            <a:off x="1716300" y="61425"/>
            <a:ext cx="57114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CS world of Diabolos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3" y="810000"/>
            <a:ext cx="3100597" cy="39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Vicon Motion Capture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9 Cameras (MX T20’s and MX T40’s) and retroreflective marker</a:t>
            </a:r>
            <a:endParaRPr sz="1800"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l="26873" t="23458" r="28463" b="33904"/>
          <a:stretch/>
        </p:blipFill>
        <p:spPr>
          <a:xfrm>
            <a:off x="1235249" y="1664000"/>
            <a:ext cx="268392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575" y="1705325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Vicon Motion Capture System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Vicon Tracker Software for diabolo performance recordings</a:t>
            </a:r>
            <a:endParaRPr sz="1800"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l="2411" t="15663" r="4841" b="2024"/>
          <a:stretch/>
        </p:blipFill>
        <p:spPr>
          <a:xfrm>
            <a:off x="2005497" y="1600850"/>
            <a:ext cx="5133005" cy="34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Vicon-MoCap-Demo">
            <a:hlinkClick r:id="" action="ppaction://media"/>
            <a:extLst>
              <a:ext uri="{FF2B5EF4-FFF2-40B4-BE49-F238E27FC236}">
                <a16:creationId xmlns:a16="http://schemas.microsoft.com/office/drawing/2014/main" id="{5AB1B5D9-6387-5F7A-83B7-6D7C8A284E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784.4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Vicon-MoCap-Demo">
            <a:hlinkClick r:id="" action="ppaction://media"/>
            <a:extLst>
              <a:ext uri="{FF2B5EF4-FFF2-40B4-BE49-F238E27FC236}">
                <a16:creationId xmlns:a16="http://schemas.microsoft.com/office/drawing/2014/main" id="{7A230DEB-374B-1945-1281-CC577EC971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975" y="2797900"/>
            <a:ext cx="3779026" cy="23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956400" cy="3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 on von Drigalski et al.’s model by incorporating pitch prediction</a:t>
            </a:r>
            <a:endParaRPr sz="1800"/>
          </a:p>
          <a:p>
            <a:pPr marL="457200" lvl="0" indent="-342900" algn="l" rtl="0">
              <a:lnSpc>
                <a:spcPct val="3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Transpiled researcher’s algorithm into Python </a:t>
            </a:r>
            <a:endParaRPr sz="1800"/>
          </a:p>
          <a:p>
            <a:pPr marL="914400" lvl="1" indent="-342900" algn="l" rtl="0">
              <a:lnSpc>
                <a:spcPct val="3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○"/>
            </a:pPr>
            <a:r>
              <a:rPr lang="en" sz="1800"/>
              <a:t>Removed C++ specific library dependencies</a:t>
            </a:r>
            <a:endParaRPr sz="18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4294967295"/>
          </p:nvPr>
        </p:nvSpPr>
        <p:spPr>
          <a:xfrm>
            <a:off x="8294402" y="0"/>
            <a:ext cx="8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On-screen Show (16:9)</PresentationFormat>
  <Paragraphs>75</Paragraphs>
  <Slides>24</Slides>
  <Notes>24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Times New Roman</vt:lpstr>
      <vt:lpstr>Livvic</vt:lpstr>
      <vt:lpstr>Fira Sans Extra Condensed Medium</vt:lpstr>
      <vt:lpstr>Arial</vt:lpstr>
      <vt:lpstr>Catamaran Light</vt:lpstr>
      <vt:lpstr>Catamaran</vt:lpstr>
      <vt:lpstr>Engineering Project Proposal by Slidesgo</vt:lpstr>
      <vt:lpstr>Motion Capture Analysis of Diabolo Juggling</vt:lpstr>
      <vt:lpstr>METHODS</vt:lpstr>
      <vt:lpstr>von Drigalski et al.</vt:lpstr>
      <vt:lpstr>Murooka et al.</vt:lpstr>
      <vt:lpstr>Vicon Motion Capture System </vt:lpstr>
      <vt:lpstr>Vicon Motion Capture System</vt:lpstr>
      <vt:lpstr>PowerPoint Presentation</vt:lpstr>
      <vt:lpstr>PowerPoint Presentation</vt:lpstr>
      <vt:lpstr>Analytical Model </vt:lpstr>
      <vt:lpstr>Pitch Prediction Algorithm </vt:lpstr>
      <vt:lpstr>Pitch Prediction Algorithm</vt:lpstr>
      <vt:lpstr>Pitch Prediction Algorithm</vt:lpstr>
      <vt:lpstr>Pitch Prediction Algorithm</vt:lpstr>
      <vt:lpstr>Pitch Prediction Algorithm</vt:lpstr>
      <vt:lpstr>Residual-Physics Learning Neural Network</vt:lpstr>
      <vt:lpstr>PowerPoint Presentation</vt:lpstr>
      <vt:lpstr>Flask - My Site </vt:lpstr>
      <vt:lpstr>PowerPoint Presentation</vt:lpstr>
      <vt:lpstr>PowerPoint Presentation</vt:lpstr>
      <vt:lpstr>PowerPoint Presentation</vt:lpstr>
      <vt:lpstr>Results</vt:lpstr>
      <vt:lpstr>Visit my site at  bit.ly/jebcui-syslab 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Capture Analysis of Diabolo Juggling</dc:title>
  <cp:lastModifiedBy>Jeb Cui</cp:lastModifiedBy>
  <cp:revision>1</cp:revision>
  <dcterms:modified xsi:type="dcterms:W3CDTF">2022-05-13T04:36:57Z</dcterms:modified>
</cp:coreProperties>
</file>